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59" r:id="rId7"/>
    <p:sldId id="260" r:id="rId8"/>
    <p:sldId id="261" r:id="rId9"/>
    <p:sldId id="257" r:id="rId10"/>
    <p:sldId id="263" r:id="rId11"/>
    <p:sldId id="272" r:id="rId12"/>
    <p:sldId id="266" r:id="rId13"/>
    <p:sldId id="262" r:id="rId14"/>
    <p:sldId id="265" r:id="rId15"/>
    <p:sldId id="258" r:id="rId16"/>
    <p:sldId id="274" r:id="rId17"/>
    <p:sldId id="267" r:id="rId18"/>
    <p:sldId id="270" r:id="rId19"/>
    <p:sldId id="271" r:id="rId20"/>
    <p:sldId id="264" r:id="rId21"/>
    <p:sldId id="273" r:id="rId22"/>
    <p:sldId id="268" r:id="rId23"/>
    <p:sldId id="269" r:id="rId2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270A-1056-45C5-B4AD-CB14E4452877}" type="datetimeFigureOut">
              <a:rPr lang="da-DK" smtClean="0"/>
              <a:t>07-04-2015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AF3A-ECAA-4A04-A9C1-204E550776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265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270A-1056-45C5-B4AD-CB14E4452877}" type="datetimeFigureOut">
              <a:rPr lang="da-DK" smtClean="0"/>
              <a:t>07-04-2015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AF3A-ECAA-4A04-A9C1-204E550776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982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270A-1056-45C5-B4AD-CB14E4452877}" type="datetimeFigureOut">
              <a:rPr lang="da-DK" smtClean="0"/>
              <a:t>07-04-2015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AF3A-ECAA-4A04-A9C1-204E550776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687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270A-1056-45C5-B4AD-CB14E4452877}" type="datetimeFigureOut">
              <a:rPr lang="da-DK" smtClean="0"/>
              <a:t>07-04-2015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AF3A-ECAA-4A04-A9C1-204E550776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008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270A-1056-45C5-B4AD-CB14E4452877}" type="datetimeFigureOut">
              <a:rPr lang="da-DK" smtClean="0"/>
              <a:t>07-04-2015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AF3A-ECAA-4A04-A9C1-204E550776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996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270A-1056-45C5-B4AD-CB14E4452877}" type="datetimeFigureOut">
              <a:rPr lang="da-DK" smtClean="0"/>
              <a:t>07-04-2015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AF3A-ECAA-4A04-A9C1-204E550776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923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270A-1056-45C5-B4AD-CB14E4452877}" type="datetimeFigureOut">
              <a:rPr lang="da-DK" smtClean="0"/>
              <a:t>07-04-2015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AF3A-ECAA-4A04-A9C1-204E550776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52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270A-1056-45C5-B4AD-CB14E4452877}" type="datetimeFigureOut">
              <a:rPr lang="da-DK" smtClean="0"/>
              <a:t>07-04-2015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AF3A-ECAA-4A04-A9C1-204E550776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344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270A-1056-45C5-B4AD-CB14E4452877}" type="datetimeFigureOut">
              <a:rPr lang="da-DK" smtClean="0"/>
              <a:t>07-04-2015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AF3A-ECAA-4A04-A9C1-204E550776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44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270A-1056-45C5-B4AD-CB14E4452877}" type="datetimeFigureOut">
              <a:rPr lang="da-DK" smtClean="0"/>
              <a:t>07-04-2015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AF3A-ECAA-4A04-A9C1-204E550776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38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270A-1056-45C5-B4AD-CB14E4452877}" type="datetimeFigureOut">
              <a:rPr lang="da-DK" smtClean="0"/>
              <a:t>07-04-2015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AF3A-ECAA-4A04-A9C1-204E550776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597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0270A-1056-45C5-B4AD-CB14E4452877}" type="datetimeFigureOut">
              <a:rPr lang="da-DK" smtClean="0"/>
              <a:t>07-04-2015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AF3A-ECAA-4A04-A9C1-204E550776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212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rberg-hf.dk/intranet/hist/1700/human_rights_dec_1789.pd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7200" b="1" dirty="0" smtClean="0"/>
              <a:t>Den Franske Revolution </a:t>
            </a:r>
            <a:r>
              <a:rPr lang="da-DK" dirty="0" smtClean="0"/>
              <a:t>	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sz="5400" dirty="0" smtClean="0"/>
              <a:t>Fortalt i billeder </a:t>
            </a:r>
          </a:p>
          <a:p>
            <a:r>
              <a:rPr lang="da-DK" sz="1600" dirty="0" smtClean="0">
                <a:solidFill>
                  <a:schemeClr val="bg1">
                    <a:lumMod val="50000"/>
                  </a:schemeClr>
                </a:solidFill>
              </a:rPr>
              <a:t>Otto Leholt</a:t>
            </a:r>
            <a:endParaRPr lang="da-DK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67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727" y="131860"/>
            <a:ext cx="10515600" cy="1325563"/>
          </a:xfrm>
        </p:spPr>
        <p:txBody>
          <a:bodyPr/>
          <a:lstStyle/>
          <a:p>
            <a:r>
              <a:rPr lang="da-DK" dirty="0" smtClean="0"/>
              <a:t>Sans-culottes </a:t>
            </a:r>
            <a:r>
              <a:rPr lang="da-DK" sz="2000" dirty="0" smtClean="0"/>
              <a:t>(dem uden knæbukser)</a:t>
            </a:r>
            <a:endParaRPr lang="da-DK" dirty="0"/>
          </a:p>
        </p:txBody>
      </p:sp>
      <p:pic>
        <p:nvPicPr>
          <p:cNvPr id="7170" name="Picture 2" descr="http://upload.wikimedia.org/wikipedia/commons/0/0a/Sansculot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2" y="1314839"/>
            <a:ext cx="4143375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4/43/Sans-culot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937" y="699795"/>
            <a:ext cx="4326321" cy="590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5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jyllands-posten.dk/premium/viden/article7187418.ece/BINARY/nevton-demokra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391" y="133815"/>
            <a:ext cx="8019530" cy="59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4068391" y="6144734"/>
            <a:ext cx="5527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Eugène </a:t>
            </a:r>
            <a:r>
              <a:rPr lang="da-DK" dirty="0" err="1" smtClean="0"/>
              <a:t>Delacroix</a:t>
            </a:r>
            <a:r>
              <a:rPr lang="da-DK" dirty="0" smtClean="0"/>
              <a:t>’ maleri ”Friheden fører folket” fra 1830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257155" y="702527"/>
            <a:ext cx="38112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Revolutionen slogan:</a:t>
            </a:r>
          </a:p>
          <a:p>
            <a:endParaRPr lang="da-DK" dirty="0"/>
          </a:p>
          <a:p>
            <a:r>
              <a:rPr lang="da-DK" sz="2400" dirty="0" smtClean="0"/>
              <a:t>Frihed, lighed og broderskab </a:t>
            </a:r>
          </a:p>
        </p:txBody>
      </p:sp>
    </p:spTree>
    <p:extLst>
      <p:ext uri="{BB962C8B-B14F-4D97-AF65-F5344CB8AC3E}">
        <p14:creationId xmlns:p14="http://schemas.microsoft.com/office/powerpoint/2010/main" val="311700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upload.wikimedia.org/wikipedia/commons/c/c8/Valmy_Battle_pain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73" y="365125"/>
            <a:ext cx="10249957" cy="625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05877" y="159852"/>
            <a:ext cx="9209313" cy="86651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da-DK" dirty="0" smtClean="0"/>
              <a:t>Bondeoprøret (Den Store Frygt) juli 1789</a:t>
            </a:r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1003610" y="1873405"/>
            <a:ext cx="9636356" cy="29546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 smtClean="0"/>
              <a:t>Den parisiske avis ”Journal de Ville ” om urolighederne i juli 1789 :</a:t>
            </a:r>
          </a:p>
          <a:p>
            <a:endParaRPr lang="da-DK" dirty="0" smtClean="0"/>
          </a:p>
          <a:p>
            <a:r>
              <a:rPr lang="da-DK" sz="2000" dirty="0" smtClean="0"/>
              <a:t>”</a:t>
            </a:r>
            <a:r>
              <a:rPr lang="da-DK" sz="2000" i="1" dirty="0" smtClean="0"/>
              <a:t>Billedet er uden tvivl skrækkeligt, landdistrikterne er fyldt af brandstifterne, </a:t>
            </a:r>
            <a:br>
              <a:rPr lang="da-DK" sz="2000" i="1" dirty="0" smtClean="0"/>
            </a:br>
            <a:r>
              <a:rPr lang="da-DK" sz="2000" i="1" dirty="0" smtClean="0"/>
              <a:t>medens ejerne flygter fra den blodmættede jord, og deres arkiver bliver flammernes bytte.</a:t>
            </a:r>
            <a:br>
              <a:rPr lang="da-DK" sz="2000" i="1" dirty="0" smtClean="0"/>
            </a:br>
            <a:r>
              <a:rPr lang="da-DK" sz="2000" i="1" dirty="0" smtClean="0"/>
              <a:t>I byerne er der uroligheder. (...) Industrien ligger stille. </a:t>
            </a:r>
            <a:br>
              <a:rPr lang="da-DK" sz="2000" i="1" dirty="0" smtClean="0"/>
            </a:br>
            <a:r>
              <a:rPr lang="da-DK" sz="2000" i="1" dirty="0" smtClean="0"/>
              <a:t>Ejendommelige forsamlinger opkaster sig til domstole (...) </a:t>
            </a:r>
          </a:p>
          <a:p>
            <a:r>
              <a:rPr lang="da-DK" sz="2000" i="1" dirty="0" smtClean="0"/>
              <a:t>Ja, det er de onder, som bedrøver os; det er den voldsomme krise, </a:t>
            </a:r>
            <a:br>
              <a:rPr lang="da-DK" sz="2000" i="1" dirty="0" smtClean="0"/>
            </a:br>
            <a:r>
              <a:rPr lang="da-DK" sz="2000" i="1" dirty="0" smtClean="0"/>
              <a:t>som er nødvendig for at nå frem til fredens dage ”</a:t>
            </a:r>
          </a:p>
          <a:p>
            <a:endParaRPr lang="da-DK" dirty="0" smtClean="0"/>
          </a:p>
          <a:p>
            <a:r>
              <a:rPr lang="da-DK" sz="1200" dirty="0" smtClean="0"/>
              <a:t>Torben Juncker: Den store revolution dag for dag, 1975, s. 66-67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337194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Boldhus-eden d. 20 juni 1789</a:t>
            </a:r>
            <a:endParaRPr lang="da-DK" dirty="0"/>
          </a:p>
        </p:txBody>
      </p:sp>
      <p:pic>
        <p:nvPicPr>
          <p:cNvPr id="6148" name="Picture 4" descr="http://blogs.isb.bj.edu.cn/jenicej/files/2012/05/tenn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04" y="1228724"/>
            <a:ext cx="8572500" cy="56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160147" y="2336865"/>
            <a:ext cx="3889463" cy="175432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3. Stand samles i sportshal </a:t>
            </a:r>
            <a:br>
              <a:rPr lang="da-DK" dirty="0" smtClean="0"/>
            </a:br>
            <a:r>
              <a:rPr lang="da-DK" dirty="0" smtClean="0"/>
              <a:t>(Boldhuset) efter at være blevet </a:t>
            </a:r>
            <a:br>
              <a:rPr lang="da-DK" dirty="0" smtClean="0"/>
            </a:br>
            <a:r>
              <a:rPr lang="da-DK" dirty="0" smtClean="0"/>
              <a:t>udelukket fra Stænderforsamlingen,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og sværger ikke at skilles , før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en ny forfatning er vedtaget, </a:t>
            </a:r>
            <a:br>
              <a:rPr lang="da-DK" dirty="0" smtClean="0"/>
            </a:br>
            <a:r>
              <a:rPr lang="da-DK" dirty="0" smtClean="0"/>
              <a:t>for det </a:t>
            </a:r>
            <a:r>
              <a:rPr lang="da-DK" b="1" dirty="0" smtClean="0"/>
              <a:t>Konstitutionelle Monarki 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4070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9218" name="Picture 2" descr="http://upload.wikimedia.org/wikipedia/commons/6/6c/Declaration_of_the_Rights_of_Man_and_of_the_Citizen_in_17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169" y="159852"/>
            <a:ext cx="4932851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/>
          <p:cNvSpPr txBox="1"/>
          <p:nvPr/>
        </p:nvSpPr>
        <p:spPr>
          <a:xfrm>
            <a:off x="709127" y="952024"/>
            <a:ext cx="571182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4. august 1789</a:t>
            </a:r>
            <a:br>
              <a:rPr lang="da-DK" dirty="0" smtClean="0"/>
            </a:br>
            <a:r>
              <a:rPr lang="da-DK" sz="2800" dirty="0" smtClean="0"/>
              <a:t>De feudale rettigheder afskaffes: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1.-2. stands skattefrihed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Herremændenes domstole afskaffes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Hoveriet afskaffes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Tieende til kirken afskaffes</a:t>
            </a:r>
          </a:p>
          <a:p>
            <a:pPr lvl="1"/>
            <a:endParaRPr lang="da-DK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Senere konfiskeres al kirkens jord </a:t>
            </a:r>
            <a:br>
              <a:rPr lang="da-DK" sz="2400" dirty="0" smtClean="0"/>
            </a:br>
            <a:endParaRPr lang="da-D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26. August 1789</a:t>
            </a:r>
            <a:br>
              <a:rPr lang="da-DK" dirty="0" smtClean="0"/>
            </a:br>
            <a:r>
              <a:rPr lang="da-DK" sz="2400" dirty="0" smtClean="0">
                <a:hlinkClick r:id="rId3"/>
              </a:rPr>
              <a:t>Menneskerettighedserklæringen </a:t>
            </a:r>
            <a:r>
              <a:rPr lang="da-DK" sz="2400" dirty="0" smtClean="0"/>
              <a:t>vedtages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Menneskesynet, Naturretten, universalismen,  retssikkerhed, ytringsfrihed, lovgivningsretten, folkesuveræniteten mv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1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is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27" y="1428815"/>
            <a:ext cx="7208617" cy="522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Kvindetoget til Versailles – d. 5. oktober 1789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226255" y="1849974"/>
            <a:ext cx="422308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Stigende fødevarepriser i Paris -&gt; </a:t>
            </a:r>
            <a:br>
              <a:rPr lang="da-DK" sz="2000" dirty="0" smtClean="0"/>
            </a:br>
            <a:r>
              <a:rPr lang="da-DK" sz="2000" dirty="0" smtClean="0"/>
              <a:t>folkelige demonstrationer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5. okt. 2-3.000 fattige kvinder</a:t>
            </a:r>
            <a:br>
              <a:rPr lang="da-DK" sz="2000" dirty="0" smtClean="0"/>
            </a:br>
            <a:r>
              <a:rPr lang="da-DK" sz="2000" dirty="0" smtClean="0"/>
              <a:t>går de 30 km til slottet Versailles</a:t>
            </a:r>
            <a:br>
              <a:rPr lang="da-DK" sz="2000" dirty="0" smtClean="0"/>
            </a:br>
            <a:r>
              <a:rPr lang="da-DK" sz="2000" dirty="0" smtClean="0"/>
              <a:t>udenfor Paris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Kræver brød til Paris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hvortil dronningen Marie </a:t>
            </a:r>
            <a:r>
              <a:rPr lang="da-DK" sz="2000" dirty="0"/>
              <a:t>Antoinette svarer: </a:t>
            </a:r>
            <a:r>
              <a:rPr lang="da-DK" sz="2000" dirty="0" smtClean="0"/>
              <a:t> </a:t>
            </a:r>
            <a:br>
              <a:rPr lang="da-DK" sz="2000" dirty="0" smtClean="0"/>
            </a:br>
            <a:r>
              <a:rPr lang="da-DK" i="1" dirty="0" smtClean="0">
                <a:effectLst/>
                <a:latin typeface="Arial" panose="020B0604020202020204" pitchFamily="34" charset="0"/>
              </a:rPr>
              <a:t>”Hvorfor spiser de ikke kager?”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i="1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effectLst/>
                <a:latin typeface="Arial" panose="020B0604020202020204" pitchFamily="34" charset="0"/>
              </a:rPr>
              <a:t>Kongefamilien tvinges til at tage med tilbage til Paris – som revolutionens gidsler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Arial" panose="020B0604020202020204" pitchFamily="34" charset="0"/>
              </a:rPr>
              <a:t>Tvinges til at </a:t>
            </a:r>
            <a:r>
              <a:rPr lang="da-DK" dirty="0" smtClean="0">
                <a:effectLst/>
                <a:latin typeface="Arial" panose="020B0604020202020204" pitchFamily="34" charset="0"/>
              </a:rPr>
              <a:t> underskrive Menneskerettighedserklæringen m.v. </a:t>
            </a: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921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Reformperioden 1990-92</a:t>
            </a:r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955589" y="1598141"/>
            <a:ext cx="610936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Efter revolutionsåret 1789, følger et par relativt rolige år</a:t>
            </a:r>
            <a:br>
              <a:rPr lang="da-DK" dirty="0" smtClean="0"/>
            </a:br>
            <a:r>
              <a:rPr lang="da-DK" dirty="0" smtClean="0"/>
              <a:t>hvor der arbejdes med en række reformer: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Forbedring af statens finanser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Kirkens underordning under staten og frigørelse fra 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Konfiskering af kirke godset =&gt;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Modstand fra kongen som støtter kirken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Sept</a:t>
            </a:r>
            <a:r>
              <a:rPr lang="da-DK" dirty="0" smtClean="0"/>
              <a:t> ‘92 Nationalkonventet (lovgivende forsamling) oprettes</a:t>
            </a:r>
            <a:br>
              <a:rPr lang="da-DK" dirty="0" smtClean="0"/>
            </a:b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Begyndende partidannelse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Højrefløjen (</a:t>
            </a:r>
            <a:r>
              <a:rPr lang="da-DK" dirty="0" err="1" smtClean="0"/>
              <a:t>Girondinerne</a:t>
            </a:r>
            <a:r>
              <a:rPr lang="da-DK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Venstrefløj (Jakobinerne + Bjerget)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Moderate (</a:t>
            </a:r>
            <a:r>
              <a:rPr lang="da-DK" dirty="0" err="1" smtClean="0"/>
              <a:t>Feuillanterne</a:t>
            </a:r>
            <a:r>
              <a:rPr lang="da-DK" dirty="0" smtClean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511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380" y="140535"/>
            <a:ext cx="10515600" cy="1325563"/>
          </a:xfrm>
        </p:spPr>
        <p:txBody>
          <a:bodyPr/>
          <a:lstStyle/>
          <a:p>
            <a:r>
              <a:rPr lang="da-DK" dirty="0" smtClean="0"/>
              <a:t>Fra kongedømme til republik</a:t>
            </a:r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626380" y="984835"/>
            <a:ext cx="519363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r>
              <a:rPr lang="da-DK" sz="2000" b="1" dirty="0" smtClean="0"/>
              <a:t>1791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Juni 1791– Kongen og dronningen prøver at flygte </a:t>
            </a:r>
            <a:br>
              <a:rPr lang="da-DK" dirty="0" smtClean="0"/>
            </a:br>
            <a:r>
              <a:rPr lang="da-DK" dirty="0" smtClean="0"/>
              <a:t>fra Paris (=forræderi mod revolutionen)</a:t>
            </a:r>
            <a:br>
              <a:rPr lang="da-DK" dirty="0" smtClean="0"/>
            </a:br>
            <a:r>
              <a:rPr lang="da-DK" dirty="0" smtClean="0"/>
              <a:t>=&gt; diskussion for og imod afskaffelse af </a:t>
            </a:r>
            <a:br>
              <a:rPr lang="da-DK" dirty="0" smtClean="0"/>
            </a:br>
            <a:r>
              <a:rPr lang="da-DK" dirty="0" smtClean="0"/>
              <a:t>kongedømmet</a:t>
            </a:r>
            <a:br>
              <a:rPr lang="da-DK" dirty="0" smtClean="0"/>
            </a:b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Sept. 1791  - </a:t>
            </a:r>
            <a:r>
              <a:rPr lang="da-DK" b="1" u="sng" dirty="0" smtClean="0"/>
              <a:t>Konstitutionelt Monarki </a:t>
            </a:r>
            <a:r>
              <a:rPr lang="da-DK" dirty="0" smtClean="0"/>
              <a:t>indføres</a:t>
            </a:r>
          </a:p>
          <a:p>
            <a:r>
              <a:rPr lang="da-DK" sz="2000" b="1" dirty="0" smtClean="0"/>
              <a:t>1792</a:t>
            </a:r>
            <a:r>
              <a:rPr lang="da-DK" dirty="0" smtClean="0"/>
              <a:t>  Revolutionskrigene starter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20/4    Frankrig erklærer krig mod Østrig og Preussen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det afsløres at kongen i al hemmelighed samarbejder med Østrig Ungarn -&gt;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10. aug. Kogen fængsles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22. </a:t>
            </a:r>
            <a:r>
              <a:rPr lang="da-DK" dirty="0" err="1" smtClean="0"/>
              <a:t>sept</a:t>
            </a:r>
            <a:r>
              <a:rPr lang="da-DK" dirty="0" smtClean="0"/>
              <a:t> – </a:t>
            </a:r>
            <a:r>
              <a:rPr lang="da-DK" b="1" u="sng" dirty="0" smtClean="0"/>
              <a:t>Republikken</a:t>
            </a:r>
            <a:r>
              <a:rPr lang="da-DK" dirty="0" smtClean="0"/>
              <a:t> udråbes </a:t>
            </a:r>
          </a:p>
          <a:p>
            <a:r>
              <a:rPr lang="da-DK" sz="2000" b="1" dirty="0" smtClean="0"/>
              <a:t>1793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21. Jan 1793 – Ludvig d. 16. halshugges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Feb</a:t>
            </a:r>
            <a:r>
              <a:rPr lang="da-DK" dirty="0" smtClean="0"/>
              <a:t> 1793 – Frankrig erklærer krig mod </a:t>
            </a:r>
            <a:br>
              <a:rPr lang="da-DK" dirty="0" smtClean="0"/>
            </a:br>
            <a:r>
              <a:rPr lang="da-DK" dirty="0" smtClean="0"/>
              <a:t>England, Holland og Spanien </a:t>
            </a:r>
            <a:endParaRPr lang="da-DK" dirty="0"/>
          </a:p>
        </p:txBody>
      </p:sp>
      <p:pic>
        <p:nvPicPr>
          <p:cNvPr id="11272" name="Picture 8" descr="http://upload.wikimedia.org/wikipedia/commons/thumb/4/42/Ex%C3%A9cution_de_Louis_XVI_Carnavalet.jpg/640px-Ex%C3%A9cution_de_Louis_XVI_Carnava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80" y="1587743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99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Republikken – en ny tidsalder</a:t>
            </a:r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838200" y="1690688"/>
            <a:ext cx="530798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For at markere at en ny tidsalder for menneskeheden var begyndt </a:t>
            </a:r>
            <a:br>
              <a:rPr lang="da-DK" sz="2400" dirty="0" smtClean="0"/>
            </a:br>
            <a:r>
              <a:rPr lang="da-DK" sz="2400" dirty="0" smtClean="0"/>
              <a:t>besluttes følgende: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Den kristne kalender afskaffes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Måneder og ugedages navne ændres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De kristne helligdage afskaffes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Kirkerne lukkes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Alter til tilbedelse af ‘Fornuften’ eller ‘det højeste væsen’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Paris’ fornemste kirke blev ‘Tempel for Fornuften’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 smtClean="0"/>
          </a:p>
          <a:p>
            <a:endParaRPr lang="da-DK" dirty="0"/>
          </a:p>
        </p:txBody>
      </p:sp>
      <p:pic>
        <p:nvPicPr>
          <p:cNvPr id="4" name="Picture 2" descr="http://lauragraceweldon.files.wordpress.com/2011/02/french-r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315" y="1552303"/>
            <a:ext cx="5457825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6478315" y="5988205"/>
            <a:ext cx="358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Spillekort fra den franske revolution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643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Politiske modsætninger </a:t>
            </a:r>
            <a:endParaRPr lang="da-DK" dirty="0"/>
          </a:p>
        </p:txBody>
      </p:sp>
      <p:pic>
        <p:nvPicPr>
          <p:cNvPr id="13314" name="Picture 2" descr="http://upload.wikimedia.org/wikipedia/commons/thumb/a/aa/Death_of_Marat_by_David.jpg/640px-Death_of_Marat_by_Dav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695" y="2485584"/>
            <a:ext cx="3186409" cy="409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6333893" y="825190"/>
            <a:ext cx="6025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Den radikale </a:t>
            </a:r>
            <a:r>
              <a:rPr lang="da-DK" b="1" dirty="0" err="1" smtClean="0"/>
              <a:t>Cordeliersklub</a:t>
            </a:r>
            <a:r>
              <a:rPr lang="da-DK" dirty="0" smtClean="0"/>
              <a:t>  under </a:t>
            </a:r>
            <a:r>
              <a:rPr lang="da-DK" b="1" dirty="0" smtClean="0"/>
              <a:t>Jakobinerne</a:t>
            </a:r>
            <a:r>
              <a:rPr lang="da-DK" dirty="0" smtClean="0"/>
              <a:t> ,</a:t>
            </a:r>
            <a:br>
              <a:rPr lang="da-DK" dirty="0" smtClean="0"/>
            </a:br>
            <a:r>
              <a:rPr lang="da-DK" dirty="0" smtClean="0"/>
              <a:t>med Jean-Paul </a:t>
            </a:r>
            <a:r>
              <a:rPr lang="da-DK" b="1" dirty="0" smtClean="0"/>
              <a:t>Marat, </a:t>
            </a:r>
            <a:r>
              <a:rPr lang="da-DK" dirty="0" smtClean="0"/>
              <a:t> opfordrede til yderligheder i </a:t>
            </a:r>
            <a:br>
              <a:rPr lang="da-DK" dirty="0" smtClean="0"/>
            </a:br>
            <a:r>
              <a:rPr lang="da-DK" dirty="0" smtClean="0"/>
              <a:t>opgøret med dem, han anså for revolutionens fjender </a:t>
            </a:r>
            <a:br>
              <a:rPr lang="da-DK" dirty="0" smtClean="0"/>
            </a:br>
            <a:r>
              <a:rPr lang="da-DK" dirty="0" smtClean="0"/>
              <a:t>og angreb også den grundlovgivende Nationalforsamling </a:t>
            </a:r>
            <a:endParaRPr lang="da-DK" dirty="0"/>
          </a:p>
        </p:txBody>
      </p:sp>
      <p:pic>
        <p:nvPicPr>
          <p:cNvPr id="13316" name="Picture 4" descr="http://upload.wikimedia.org/wikipedia/commons/thumb/e/eb/Gjdanton.jpg/220px-Gjdan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60" y="3392332"/>
            <a:ext cx="20955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/>
          <p:cNvSpPr txBox="1"/>
          <p:nvPr/>
        </p:nvSpPr>
        <p:spPr>
          <a:xfrm>
            <a:off x="1437965" y="5764058"/>
            <a:ext cx="92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Danton</a:t>
            </a:r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892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Den Franske revolution  - kronologi</a:t>
            </a:r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953404" y="1364791"/>
            <a:ext cx="88309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Baggrund: staten / Ludvig d. 16. </a:t>
            </a:r>
            <a:r>
              <a:rPr lang="da-DK" dirty="0" err="1" smtClean="0"/>
              <a:t>øko</a:t>
            </a:r>
            <a:r>
              <a:rPr lang="da-DK" dirty="0" smtClean="0"/>
              <a:t> problemer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5. maj </a:t>
            </a:r>
            <a:r>
              <a:rPr lang="da-DK" dirty="0" smtClean="0"/>
              <a:t>1789:	 </a:t>
            </a:r>
            <a:r>
              <a:rPr lang="da-DK" u="sng" dirty="0" smtClean="0"/>
              <a:t>Stænderforsamlingen</a:t>
            </a:r>
            <a:r>
              <a:rPr lang="da-DK" dirty="0" smtClean="0"/>
              <a:t> : diskuterer skatte betaling fra 1. og 2. </a:t>
            </a:r>
            <a:r>
              <a:rPr lang="da-DK" dirty="0" smtClean="0"/>
              <a:t>stand</a:t>
            </a:r>
            <a:br>
              <a:rPr lang="da-DK" dirty="0" smtClean="0"/>
            </a:b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17. </a:t>
            </a:r>
            <a:r>
              <a:rPr lang="da-DK" dirty="0" smtClean="0"/>
              <a:t>juni:	 3. standen udråber sig som N</a:t>
            </a:r>
            <a:r>
              <a:rPr lang="da-DK" u="sng" dirty="0" smtClean="0"/>
              <a:t>ationalforsamling</a:t>
            </a:r>
            <a:r>
              <a:rPr lang="da-DK" dirty="0" smtClean="0"/>
              <a:t>  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20. juni: 	Boldhuseden – Nationalforsamlingen forpligter sig på at gennemføre 		reformer 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14. juli:	Stormen på </a:t>
            </a:r>
            <a:r>
              <a:rPr lang="da-DK" u="sng" dirty="0" err="1" smtClean="0"/>
              <a:t>Bastillien</a:t>
            </a:r>
            <a:r>
              <a:rPr lang="da-DK" dirty="0" smtClean="0"/>
              <a:t> (Den franske Nationaldag</a:t>
            </a:r>
            <a:r>
              <a:rPr lang="da-DK" dirty="0" smtClean="0"/>
              <a:t>) -&gt; </a:t>
            </a:r>
            <a:br>
              <a:rPr lang="da-DK" dirty="0" smtClean="0"/>
            </a:br>
            <a:r>
              <a:rPr lang="da-DK" dirty="0" smtClean="0"/>
              <a:t>		Nationalgarden oprettes = Bevæbning af borgerne i Paris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		Bondeoprør (Den Store Frygt) </a:t>
            </a:r>
            <a:r>
              <a:rPr lang="da-DK" dirty="0" smtClean="0"/>
              <a:t>breder sig </a:t>
            </a:r>
            <a:br>
              <a:rPr lang="da-DK" dirty="0" smtClean="0"/>
            </a:b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4-5 august 	Ophævelse af de Feudale rettigheder </a:t>
            </a:r>
          </a:p>
          <a:p>
            <a:pPr lvl="3"/>
            <a:r>
              <a:rPr lang="da-DK" dirty="0"/>
              <a:t>	</a:t>
            </a:r>
            <a:r>
              <a:rPr lang="da-DK" u="sng" dirty="0" smtClean="0"/>
              <a:t>Menneskerettighedserklæringen</a:t>
            </a:r>
            <a:r>
              <a:rPr lang="da-DK" dirty="0" smtClean="0"/>
              <a:t> ( Frihed, lighed og Broderskab)</a:t>
            </a:r>
            <a:r>
              <a:rPr lang="da-DK" dirty="0" smtClean="0"/>
              <a:t>	 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da-DK" dirty="0" smtClean="0"/>
              <a:t>5. </a:t>
            </a:r>
            <a:r>
              <a:rPr lang="da-DK" dirty="0" err="1" smtClean="0"/>
              <a:t>Okt</a:t>
            </a:r>
            <a:r>
              <a:rPr lang="da-DK" dirty="0" smtClean="0"/>
              <a:t>		</a:t>
            </a:r>
            <a:r>
              <a:rPr lang="da-DK" u="sng" dirty="0" smtClean="0"/>
              <a:t>Kvindetoget</a:t>
            </a:r>
            <a:r>
              <a:rPr lang="da-DK" dirty="0" smtClean="0"/>
              <a:t> </a:t>
            </a:r>
            <a:r>
              <a:rPr lang="da-DK" dirty="0"/>
              <a:t>til Versailles  - kongen som ‘gidsel’ i Paris </a:t>
            </a:r>
            <a:endParaRPr lang="da-DK" dirty="0" smtClean="0"/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da-DK" dirty="0" smtClean="0"/>
              <a:t>10.okt		Kirkegods, konge- og de flygtede godsejeres jord </a:t>
            </a:r>
            <a:r>
              <a:rPr lang="da-DK" u="sng" dirty="0" smtClean="0"/>
              <a:t>nationaliseres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306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obespier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56" y="365125"/>
            <a:ext cx="4790881" cy="607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Terrorregimet under</a:t>
            </a:r>
            <a:br>
              <a:rPr lang="da-DK" dirty="0" smtClean="0"/>
            </a:br>
            <a:r>
              <a:rPr lang="da-DK" dirty="0" smtClean="0"/>
              <a:t>Robespierre </a:t>
            </a:r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603786" y="1803267"/>
            <a:ext cx="629268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Al magt overlades til Velfærdsudvalget under </a:t>
            </a:r>
            <a:br>
              <a:rPr lang="da-DK" sz="2400" dirty="0" smtClean="0"/>
            </a:br>
            <a:r>
              <a:rPr lang="da-DK" sz="2400" dirty="0" smtClean="0"/>
              <a:t>Advokaten Robespierre  = diktatur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Kamp mod ydre og indre fjender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Revolutionen / republikken skal forsvares med </a:t>
            </a:r>
            <a:br>
              <a:rPr lang="da-DK" sz="2400" dirty="0" smtClean="0"/>
            </a:br>
            <a:r>
              <a:rPr lang="da-DK" sz="2400" dirty="0" smtClean="0"/>
              <a:t>alle midler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Almindelig værnepligt indføres  og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Al produktion underordnes krigens behov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Alle former for politisk uenighed blev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opfattet som kontrarevolutionært = dødsstraf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Fra juli 93- juli 94 henrettes et sted mellem </a:t>
            </a:r>
            <a:br>
              <a:rPr lang="da-DK" sz="2400" dirty="0" smtClean="0"/>
            </a:br>
            <a:r>
              <a:rPr lang="da-DK" sz="2400" dirty="0" smtClean="0"/>
              <a:t>15-30.000 politiske modstandere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i="1" dirty="0" smtClean="0"/>
              <a:t>”Revolutionen æder sine egne børn”</a:t>
            </a:r>
            <a:endParaRPr lang="da-DK" sz="2400" i="1" dirty="0"/>
          </a:p>
        </p:txBody>
      </p:sp>
    </p:spTree>
    <p:extLst>
      <p:ext uri="{BB962C8B-B14F-4D97-AF65-F5344CB8AC3E}">
        <p14:creationId xmlns:p14="http://schemas.microsoft.com/office/powerpoint/2010/main" val="1217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6688" y="0"/>
            <a:ext cx="10515600" cy="1325563"/>
          </a:xfrm>
        </p:spPr>
        <p:txBody>
          <a:bodyPr/>
          <a:lstStyle/>
          <a:p>
            <a:r>
              <a:rPr lang="da-DK" dirty="0" smtClean="0"/>
              <a:t>Revolutionens rædsler – set fra London </a:t>
            </a:r>
            <a:endParaRPr lang="da-DK" dirty="0"/>
          </a:p>
        </p:txBody>
      </p:sp>
      <p:pic>
        <p:nvPicPr>
          <p:cNvPr id="16386" name="Picture 2" descr="http://www.brh.org.uk/site/wp-content/uploads/2014/03/french-revolution-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794" y="956216"/>
            <a:ext cx="752475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4549698" y="6556917"/>
            <a:ext cx="6229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James </a:t>
            </a:r>
            <a:r>
              <a:rPr lang="en-US" dirty="0" err="1" smtClean="0"/>
              <a:t>Gillray</a:t>
            </a:r>
            <a:r>
              <a:rPr lang="en-US" dirty="0" smtClean="0"/>
              <a:t>, </a:t>
            </a:r>
            <a:r>
              <a:rPr lang="en-US" i="1" dirty="0" smtClean="0"/>
              <a:t>The </a:t>
            </a:r>
            <a:r>
              <a:rPr lang="en-US" i="1" dirty="0" err="1" smtClean="0"/>
              <a:t>Promis'd</a:t>
            </a:r>
            <a:r>
              <a:rPr lang="en-US" i="1" dirty="0" smtClean="0"/>
              <a:t> Horrors of the French Invasion</a:t>
            </a:r>
            <a:r>
              <a:rPr lang="en-US" dirty="0" smtClean="0"/>
              <a:t> (1796)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386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Den Hvide Terror – Robespierre henrettes</a:t>
            </a:r>
            <a:endParaRPr lang="da-DK" dirty="0"/>
          </a:p>
        </p:txBody>
      </p:sp>
      <p:pic>
        <p:nvPicPr>
          <p:cNvPr id="12290" name="Picture 2" descr="http://www.wallpaperist.com/wallpapers/Art/Execution-of-Robespierre-1024-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99330"/>
            <a:ext cx="56388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412531" y="1690688"/>
            <a:ext cx="5184561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Radikaliseringen under Robespierre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=&gt; flere og flere vender sig imod ham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Endelig anholdes han af sine egne</a:t>
            </a:r>
            <a:br>
              <a:rPr lang="da-DK" sz="2400" dirty="0" smtClean="0"/>
            </a:br>
            <a:r>
              <a:rPr lang="da-DK" sz="2400" dirty="0" smtClean="0"/>
              <a:t>og halshugges d. 28 juli 1994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Herefter kommer de Moderate </a:t>
            </a:r>
            <a:br>
              <a:rPr lang="da-DK" sz="2400" dirty="0" smtClean="0"/>
            </a:br>
            <a:r>
              <a:rPr lang="da-DK" sz="2400" dirty="0" smtClean="0"/>
              <a:t>til magten -&gt;</a:t>
            </a:r>
          </a:p>
          <a:p>
            <a:r>
              <a:rPr lang="da-DK" sz="2400" b="1" dirty="0" err="1" smtClean="0"/>
              <a:t>Direktorie</a:t>
            </a:r>
            <a:r>
              <a:rPr lang="da-DK" sz="2400" b="1" dirty="0" smtClean="0"/>
              <a:t>-styret 1795-1799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22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Napoleons statskup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627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Franske revolution  - kronologi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989045" y="1464907"/>
            <a:ext cx="82482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Efteråret 1789 – forskellige </a:t>
            </a:r>
            <a:r>
              <a:rPr lang="da-DK" dirty="0" smtClean="0">
                <a:solidFill>
                  <a:srgbClr val="0070C0"/>
                </a:solidFill>
              </a:rPr>
              <a:t>politiske klubber </a:t>
            </a:r>
            <a:r>
              <a:rPr lang="da-DK" dirty="0" smtClean="0"/>
              <a:t>dannes: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Feuillants</a:t>
            </a:r>
            <a:r>
              <a:rPr lang="da-DK" dirty="0" smtClean="0"/>
              <a:t>  – de moderate (</a:t>
            </a:r>
            <a:r>
              <a:rPr lang="da-DK" dirty="0" err="1" smtClean="0"/>
              <a:t>Bailly</a:t>
            </a:r>
            <a:r>
              <a:rPr lang="da-DK" dirty="0" smtClean="0"/>
              <a:t> La </a:t>
            </a:r>
            <a:r>
              <a:rPr lang="da-DK" dirty="0" err="1" smtClean="0"/>
              <a:t>Fayette</a:t>
            </a:r>
            <a:r>
              <a:rPr lang="da-DK" dirty="0" smtClean="0"/>
              <a:t>) – loyale mod Kongen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Cordeliers</a:t>
            </a:r>
            <a:r>
              <a:rPr lang="da-DK" dirty="0" smtClean="0"/>
              <a:t> – de radikale  (</a:t>
            </a:r>
            <a:r>
              <a:rPr lang="da-DK" dirty="0" err="1" smtClean="0"/>
              <a:t>Danton</a:t>
            </a:r>
            <a:r>
              <a:rPr lang="da-DK" dirty="0" smtClean="0"/>
              <a:t>, </a:t>
            </a:r>
            <a:r>
              <a:rPr lang="da-DK" dirty="0"/>
              <a:t>Marat</a:t>
            </a:r>
            <a:r>
              <a:rPr lang="da-DK" dirty="0" smtClean="0"/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Jacobinerne</a:t>
            </a:r>
            <a:r>
              <a:rPr lang="da-DK" dirty="0" smtClean="0"/>
              <a:t> – ‘</a:t>
            </a:r>
            <a:r>
              <a:rPr lang="da-DK" i="1" dirty="0" smtClean="0"/>
              <a:t>den hellige liga mod frihedens fjender</a:t>
            </a:r>
            <a:r>
              <a:rPr lang="da-DK" dirty="0" smtClean="0"/>
              <a:t>’ under ledelse af  Saint –Just og </a:t>
            </a:r>
            <a:r>
              <a:rPr lang="da-DK" b="1" dirty="0" smtClean="0"/>
              <a:t>Robespierre</a:t>
            </a:r>
            <a:br>
              <a:rPr lang="da-DK" b="1" dirty="0" smtClean="0"/>
            </a:br>
            <a:r>
              <a:rPr lang="da-DK" dirty="0" smtClean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Juni 1791 – 	Kongefamiliens flugtforsøg -&gt; fængsles </a:t>
            </a:r>
            <a:br>
              <a:rPr lang="da-DK" dirty="0" smtClean="0"/>
            </a:b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Sept. 		Ny forfatning : </a:t>
            </a:r>
            <a:r>
              <a:rPr lang="da-DK" b="1" dirty="0">
                <a:solidFill>
                  <a:srgbClr val="0070C0"/>
                </a:solidFill>
              </a:rPr>
              <a:t>Konstitutionelt Monarki </a:t>
            </a:r>
            <a:endParaRPr lang="da-DK" b="1" u="sng" dirty="0" smtClean="0">
              <a:solidFill>
                <a:srgbClr val="0070C0"/>
              </a:solidFill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da-DK" b="1" dirty="0" smtClean="0"/>
              <a:t>Lovgivende forsamling </a:t>
            </a:r>
            <a:r>
              <a:rPr lang="da-DK" dirty="0" smtClean="0"/>
              <a:t>valgt blandt ‘aktive borgere ‘ , </a:t>
            </a:r>
            <a:r>
              <a:rPr lang="da-DK" dirty="0" err="1" smtClean="0"/>
              <a:t>dvs</a:t>
            </a:r>
            <a:r>
              <a:rPr lang="da-DK" dirty="0" smtClean="0"/>
              <a:t> med formue</a:t>
            </a:r>
            <a:br>
              <a:rPr lang="da-DK" dirty="0" smtClean="0"/>
            </a:b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 smtClean="0"/>
              <a:t>1792 – april	Krigene </a:t>
            </a:r>
            <a:r>
              <a:rPr lang="da-DK" dirty="0" smtClean="0"/>
              <a:t>mod nabolandene begynder – hvorfra franske 			emigranter søger støtte for at vælte revolutionen!</a:t>
            </a:r>
            <a:br>
              <a:rPr lang="da-DK" dirty="0" smtClean="0"/>
            </a:b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Sept.		</a:t>
            </a:r>
            <a:r>
              <a:rPr lang="da-DK" b="1" dirty="0" smtClean="0"/>
              <a:t>Republikken</a:t>
            </a:r>
            <a:r>
              <a:rPr lang="da-DK" dirty="0" smtClean="0"/>
              <a:t> udråbes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21. jan 1793	Kong </a:t>
            </a:r>
            <a:r>
              <a:rPr lang="da-DK" b="1" dirty="0" smtClean="0">
                <a:solidFill>
                  <a:srgbClr val="0070C0"/>
                </a:solidFill>
              </a:rPr>
              <a:t>Ludvig d. 16 guillotineres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r>
              <a:rPr lang="da-DK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9109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Terrorregimet (Folkediktaturet) 1793-94</a:t>
            </a:r>
            <a:endParaRPr lang="da-DK" dirty="0"/>
          </a:p>
        </p:txBody>
      </p:sp>
      <p:sp>
        <p:nvSpPr>
          <p:cNvPr id="3" name="Rektangel 2"/>
          <p:cNvSpPr/>
          <p:nvPr/>
        </p:nvSpPr>
        <p:spPr>
          <a:xfrm>
            <a:off x="1023256" y="1620235"/>
            <a:ext cx="79621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Krigene med nabostaterne -&gt;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skærpelse af de </a:t>
            </a:r>
            <a:r>
              <a:rPr lang="da-DK" u="sng" dirty="0" smtClean="0"/>
              <a:t>politiske modsætninger </a:t>
            </a:r>
            <a:r>
              <a:rPr lang="da-DK" dirty="0" smtClean="0"/>
              <a:t>mellem de politiske klubber og grupperinger – som nu åbenlyst bekæmper hinanden </a:t>
            </a:r>
            <a:br>
              <a:rPr lang="da-DK" dirty="0" smtClean="0"/>
            </a:br>
            <a:endParaRPr lang="da-DK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De radikale / </a:t>
            </a:r>
            <a:r>
              <a:rPr lang="da-DK" dirty="0" err="1"/>
              <a:t>Jacobinerne</a:t>
            </a:r>
            <a:r>
              <a:rPr lang="da-DK" dirty="0"/>
              <a:t> udrenser de moderate 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Oprettelse af </a:t>
            </a:r>
            <a:r>
              <a:rPr lang="da-DK" u="sng" dirty="0" smtClean="0"/>
              <a:t>revolutionsdomstole</a:t>
            </a:r>
            <a:r>
              <a:rPr lang="da-DK" dirty="0" smtClean="0"/>
              <a:t> (tilsidesættelse af </a:t>
            </a:r>
            <a:r>
              <a:rPr lang="da-DK" i="1" dirty="0" smtClean="0"/>
              <a:t>menneskerettigheder og forfatningen)</a:t>
            </a:r>
            <a:br>
              <a:rPr lang="da-DK" i="1" dirty="0" smtClean="0"/>
            </a:br>
            <a:endParaRPr lang="da-DK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Alle politiske fjender </a:t>
            </a:r>
            <a:r>
              <a:rPr lang="da-DK" dirty="0" smtClean="0"/>
              <a:t>udryddes (halshugges)  med </a:t>
            </a:r>
            <a:r>
              <a:rPr lang="da-DK" dirty="0"/>
              <a:t>henvisning til forsvaret af revolutionen </a:t>
            </a:r>
            <a:r>
              <a:rPr lang="da-DK" dirty="0" smtClean="0"/>
              <a:t>og friheden! </a:t>
            </a:r>
            <a:r>
              <a:rPr lang="da-DK" i="1" dirty="0" smtClean="0"/>
              <a:t>(”</a:t>
            </a:r>
            <a:r>
              <a:rPr lang="da-DK" i="1" dirty="0" smtClean="0">
                <a:solidFill>
                  <a:srgbClr val="0070C0"/>
                </a:solidFill>
              </a:rPr>
              <a:t>Revolutionen æder sine egne børn</a:t>
            </a:r>
            <a:r>
              <a:rPr lang="da-DK" i="1" dirty="0" smtClean="0"/>
              <a:t>”)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Maj 1794 – Kristendommen afskaffes til fordel for ‘</a:t>
            </a:r>
            <a:r>
              <a:rPr lang="da-DK" i="1" u="sng" dirty="0" smtClean="0"/>
              <a:t>Dyrkelse af Fornuften’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i="1" u="sng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i="1" dirty="0" smtClean="0"/>
              <a:t>28. </a:t>
            </a:r>
            <a:r>
              <a:rPr lang="da-DK" i="1" dirty="0" err="1" smtClean="0"/>
              <a:t>jui</a:t>
            </a:r>
            <a:r>
              <a:rPr lang="da-DK" i="1" dirty="0" smtClean="0"/>
              <a:t> 1794 </a:t>
            </a:r>
            <a:r>
              <a:rPr lang="da-DK" i="1" dirty="0" smtClean="0">
                <a:solidFill>
                  <a:srgbClr val="0070C0"/>
                </a:solidFill>
              </a:rPr>
              <a:t>– </a:t>
            </a:r>
            <a:r>
              <a:rPr lang="da-DK" b="1" i="1" u="sng" dirty="0" smtClean="0">
                <a:solidFill>
                  <a:srgbClr val="0070C0"/>
                </a:solidFill>
              </a:rPr>
              <a:t>Robespierres fald </a:t>
            </a:r>
            <a:r>
              <a:rPr lang="da-DK" i="1" dirty="0" smtClean="0">
                <a:solidFill>
                  <a:srgbClr val="0070C0"/>
                </a:solidFill>
              </a:rPr>
              <a:t>– han halshugges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152629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Direktoriestyret 1794-99</a:t>
            </a:r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1007706" y="1690688"/>
            <a:ext cx="983294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Som reaktion på terrorregimet indsættes et forretningsministerium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Staten bliver mere og mere afhængig af militæret – i takt med at krigshandlinger med nabostaterne </a:t>
            </a:r>
            <a:br>
              <a:rPr lang="da-DK" dirty="0" smtClean="0"/>
            </a:br>
            <a:r>
              <a:rPr lang="da-DK" dirty="0" smtClean="0"/>
              <a:t>fortsætter -&gt; styrkelse af hærens magt og herunder General Napoleon</a:t>
            </a:r>
          </a:p>
          <a:p>
            <a:endParaRPr lang="da-DK" dirty="0" smtClean="0"/>
          </a:p>
          <a:p>
            <a:r>
              <a:rPr lang="da-DK" dirty="0" smtClean="0"/>
              <a:t>1799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u="sng" dirty="0" smtClean="0"/>
              <a:t>General Napoleon </a:t>
            </a:r>
            <a:r>
              <a:rPr lang="da-DK" dirty="0" smtClean="0"/>
              <a:t>gennemfører et </a:t>
            </a:r>
            <a:r>
              <a:rPr lang="da-DK" b="1" u="sng" dirty="0" smtClean="0"/>
              <a:t>militærkup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En række reformer gennemføres – af juridisk, økonomisk karakter </a:t>
            </a:r>
          </a:p>
          <a:p>
            <a:r>
              <a:rPr lang="da-DK" dirty="0" smtClean="0"/>
              <a:t>1804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Napoleon kroner sig selv som </a:t>
            </a:r>
            <a:r>
              <a:rPr lang="da-DK" b="1" u="sng" dirty="0" smtClean="0">
                <a:solidFill>
                  <a:srgbClr val="0070C0"/>
                </a:solidFill>
              </a:rPr>
              <a:t>Kejser</a:t>
            </a:r>
            <a:r>
              <a:rPr lang="da-DK" dirty="0" smtClean="0"/>
              <a:t> af Frankrig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Fører krige mod stort set rejsten af Europa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1798-99 Felttoget mod Egypten – planer om at erobre England og Indien opgives 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1808-09 felttoget mod </a:t>
            </a:r>
            <a:r>
              <a:rPr lang="da-DK" smtClean="0"/>
              <a:t>Spanien ½</a:t>
            </a:r>
            <a:endParaRPr lang="da-DK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1812 felttoget mod Rusland </a:t>
            </a:r>
          </a:p>
          <a:p>
            <a:endParaRPr lang="da-DK" dirty="0"/>
          </a:p>
          <a:p>
            <a:r>
              <a:rPr lang="da-DK" dirty="0" smtClean="0"/>
              <a:t>1815</a:t>
            </a:r>
          </a:p>
          <a:p>
            <a:endParaRPr lang="da-DK" b="1" u="sng" dirty="0" smtClean="0"/>
          </a:p>
          <a:p>
            <a:endParaRPr lang="da-DK" b="1" u="sng" dirty="0" smtClean="0"/>
          </a:p>
          <a:p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7222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c/ce/Antoine-Fran%C3%A7ois_Callet_-_Louis_XVI%2C_roi_de_France_et_de_Navarre_%281754-1793%29%2C_rev%C3%AAtu_du_grand_costume_royal_en_1779_-_Google_Art_Project.jpg/640px-Antoine-Fran%C3%A7ois_Callet_-_Louis_XVI%2C_roi_de_France_et_de_Navarre_%281754-1793%29%2C_rev%C3%AAtu_du_grand_costume_royal_en_1779_-_Google_Art_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34" y="247135"/>
            <a:ext cx="4483783" cy="631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rie-Antoinette, 1775 - Musée Antoine Lécuy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81" y="320755"/>
            <a:ext cx="4769794" cy="624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7524675" y="157555"/>
            <a:ext cx="3000255" cy="7386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Marie Antoinette</a:t>
            </a:r>
          </a:p>
          <a:p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1136316" y="179730"/>
            <a:ext cx="3000255" cy="7386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Ludvig d.  16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92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8/8e/Troisord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8" y="446605"/>
            <a:ext cx="5167785" cy="639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12110" y="216950"/>
            <a:ext cx="10515600" cy="1325563"/>
          </a:xfrm>
        </p:spPr>
        <p:txBody>
          <a:bodyPr/>
          <a:lstStyle/>
          <a:p>
            <a:r>
              <a:rPr lang="da-DK" dirty="0" err="1" smtClean="0"/>
              <a:t>Ancien</a:t>
            </a:r>
            <a:r>
              <a:rPr lang="da-DK" dirty="0" smtClean="0"/>
              <a:t> </a:t>
            </a:r>
            <a:r>
              <a:rPr lang="da-DK" dirty="0" err="1" smtClean="0"/>
              <a:t>Régime</a:t>
            </a:r>
            <a:r>
              <a:rPr lang="da-DK" dirty="0" smtClean="0"/>
              <a:t> </a:t>
            </a:r>
            <a:r>
              <a:rPr lang="da-DK" sz="2000" dirty="0" smtClean="0"/>
              <a:t>(det gamle regime)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4100" name="Picture 4" descr="http://ibog.verdenfoer1914.systime.dk/fileadmin/_processed_/csm_Social_ulighed_2468e874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863" y="1693860"/>
            <a:ext cx="45720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4464773" y="1448700"/>
            <a:ext cx="31415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err="1" smtClean="0"/>
              <a:t>Stændersamfundet</a:t>
            </a:r>
            <a:r>
              <a:rPr lang="da-DK" dirty="0" smtClean="0"/>
              <a:t>:</a:t>
            </a:r>
          </a:p>
          <a:p>
            <a:r>
              <a:rPr lang="da-DK" dirty="0" smtClean="0"/>
              <a:t>De privilegerede stænder:</a:t>
            </a:r>
          </a:p>
          <a:p>
            <a:pPr marL="342900" indent="-342900">
              <a:buAutoNum type="arabicPeriod"/>
            </a:pPr>
            <a:r>
              <a:rPr lang="da-DK" dirty="0" smtClean="0"/>
              <a:t>Stand - gejstligheden </a:t>
            </a:r>
          </a:p>
          <a:p>
            <a:pPr marL="342900" indent="-342900">
              <a:buAutoNum type="arabicPeriod"/>
            </a:pPr>
            <a:r>
              <a:rPr lang="da-DK" dirty="0" smtClean="0"/>
              <a:t>Stand – adelen 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De ufri stænder:</a:t>
            </a:r>
            <a:br>
              <a:rPr lang="da-DK" dirty="0" smtClean="0"/>
            </a:br>
            <a:r>
              <a:rPr lang="da-DK" dirty="0" smtClean="0"/>
              <a:t>3. standen – borgere og bønder</a:t>
            </a:r>
          </a:p>
          <a:p>
            <a:pPr marL="342900" indent="-342900">
              <a:buAutoNum type="arabicPeriod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400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thumb/9/91/Estatesgeneral.jpg/1920px-Estatesgene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434" y="467406"/>
            <a:ext cx="9367366" cy="587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1773195" y="2775294"/>
            <a:ext cx="5241324" cy="125772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Stænderforsamlingen 5.5. 1789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10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4432357" y="590420"/>
            <a:ext cx="10515600" cy="1325563"/>
          </a:xfrm>
        </p:spPr>
        <p:txBody>
          <a:bodyPr/>
          <a:lstStyle/>
          <a:p>
            <a:r>
              <a:rPr lang="da-DK" dirty="0" smtClean="0"/>
              <a:t>Stormen på Bastillen </a:t>
            </a:r>
            <a:br>
              <a:rPr lang="da-DK" dirty="0" smtClean="0"/>
            </a:br>
            <a:r>
              <a:rPr lang="da-DK" dirty="0" smtClean="0"/>
              <a:t>d.14. juli 1789</a:t>
            </a:r>
            <a:endParaRPr lang="da-DK" dirty="0"/>
          </a:p>
        </p:txBody>
      </p:sp>
      <p:pic>
        <p:nvPicPr>
          <p:cNvPr id="2052" name="Picture 4" descr="Anonymous - Prise de la Basti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460" y="75501"/>
            <a:ext cx="8409288" cy="665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5698663" y="491804"/>
            <a:ext cx="5073633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a-DK" dirty="0" smtClean="0"/>
              <a:t>Stormen på Bastillen (våben og ammunitionsdepot)</a:t>
            </a:r>
          </a:p>
          <a:p>
            <a:r>
              <a:rPr lang="da-DK" dirty="0" smtClean="0"/>
              <a:t>Borgermilitsen dannes</a:t>
            </a:r>
          </a:p>
          <a:p>
            <a:r>
              <a:rPr lang="da-DK" dirty="0" smtClean="0"/>
              <a:t>Bønderne gør oprør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386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377</Words>
  <Application>Microsoft Office PowerPoint</Application>
  <PresentationFormat>Widescreen</PresentationFormat>
  <Paragraphs>158</Paragraphs>
  <Slides>23</Slides>
  <Notes>0</Notes>
  <HiddenSlides>2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Office-tema</vt:lpstr>
      <vt:lpstr>Den Franske Revolution  </vt:lpstr>
      <vt:lpstr>Den Franske revolution  - kronologi</vt:lpstr>
      <vt:lpstr>Den Franske revolution  - kronologi</vt:lpstr>
      <vt:lpstr>Terrorregimet (Folkediktaturet) 1793-94</vt:lpstr>
      <vt:lpstr>Direktoriestyret 1794-99</vt:lpstr>
      <vt:lpstr>PowerPoint-præsentation</vt:lpstr>
      <vt:lpstr>Ancien Régime (det gamle regime) </vt:lpstr>
      <vt:lpstr>Stænderforsamlingen 5.5. 1789</vt:lpstr>
      <vt:lpstr>Stormen på Bastillen  d.14. juli 1789</vt:lpstr>
      <vt:lpstr>Sans-culottes (dem uden knæbukser)</vt:lpstr>
      <vt:lpstr>PowerPoint-præsentation</vt:lpstr>
      <vt:lpstr>Bondeoprøret (Den Store Frygt) juli 1789</vt:lpstr>
      <vt:lpstr>Boldhus-eden d. 20 juni 1789</vt:lpstr>
      <vt:lpstr>       </vt:lpstr>
      <vt:lpstr>Kvindetoget til Versailles – d. 5. oktober 1789</vt:lpstr>
      <vt:lpstr>Reformperioden 1990-92</vt:lpstr>
      <vt:lpstr>Fra kongedømme til republik</vt:lpstr>
      <vt:lpstr>Republikken – en ny tidsalder</vt:lpstr>
      <vt:lpstr>Politiske modsætninger </vt:lpstr>
      <vt:lpstr>Terrorregimet under Robespierre </vt:lpstr>
      <vt:lpstr>Revolutionens rædsler – set fra London </vt:lpstr>
      <vt:lpstr>Den Hvide Terror – Robespierre henrettes</vt:lpstr>
      <vt:lpstr>Napoleons statskup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Franske Revolution</dc:title>
  <dc:creator>otto leholt</dc:creator>
  <cp:lastModifiedBy>otto leholt</cp:lastModifiedBy>
  <cp:revision>34</cp:revision>
  <dcterms:created xsi:type="dcterms:W3CDTF">2015-03-27T03:38:41Z</dcterms:created>
  <dcterms:modified xsi:type="dcterms:W3CDTF">2015-04-07T10:51:45Z</dcterms:modified>
</cp:coreProperties>
</file>